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8"/>
  </p:notesMasterIdLst>
  <p:sldIdLst>
    <p:sldId id="256" r:id="rId5"/>
    <p:sldId id="262" r:id="rId6"/>
    <p:sldId id="269" r:id="rId7"/>
    <p:sldId id="263" r:id="rId8"/>
    <p:sldId id="264" r:id="rId9"/>
    <p:sldId id="267" r:id="rId10"/>
    <p:sldId id="270" r:id="rId11"/>
    <p:sldId id="271" r:id="rId12"/>
    <p:sldId id="272" r:id="rId13"/>
    <p:sldId id="273" r:id="rId14"/>
    <p:sldId id="265" r:id="rId15"/>
    <p:sldId id="274"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66" d="100"/>
          <a:sy n="66" d="100"/>
        </p:scale>
        <p:origin x="7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2/21/2022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2/21/2022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2/21/2022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2/21/2022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2/21/2022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1524000" y="2917982"/>
            <a:ext cx="9144000" cy="1641490"/>
          </a:xfrm>
        </p:spPr>
        <p:txBody>
          <a:bodyPr>
            <a:normAutofit/>
          </a:bodyPr>
          <a:lstStyle/>
          <a:p>
            <a:r>
              <a:rPr lang="en-US" dirty="0">
                <a:latin typeface="Agency FB" panose="020B0503020202020204" pitchFamily="34" charset="0"/>
              </a:rPr>
              <a:t>Importance of  Water    </a:t>
            </a:r>
          </a:p>
        </p:txBody>
      </p:sp>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BDF9-538A-4467-85AD-2735A8DBC0B5}"/>
              </a:ext>
            </a:extLst>
          </p:cNvPr>
          <p:cNvSpPr>
            <a:spLocks noGrp="1"/>
          </p:cNvSpPr>
          <p:nvPr>
            <p:ph type="title"/>
          </p:nvPr>
        </p:nvSpPr>
        <p:spPr/>
        <p:txBody>
          <a:bodyPr>
            <a:normAutofit/>
          </a:bodyPr>
          <a:lstStyle/>
          <a:p>
            <a:r>
              <a:rPr lang="en-IN" sz="6600" dirty="0">
                <a:latin typeface="Agency FB" panose="020B0503020202020204" pitchFamily="34" charset="0"/>
              </a:rPr>
              <a:t>           How Can We Save Water?</a:t>
            </a:r>
          </a:p>
        </p:txBody>
      </p:sp>
      <p:sp>
        <p:nvSpPr>
          <p:cNvPr id="3" name="Content Placeholder 2">
            <a:extLst>
              <a:ext uri="{FF2B5EF4-FFF2-40B4-BE49-F238E27FC236}">
                <a16:creationId xmlns:a16="http://schemas.microsoft.com/office/drawing/2014/main" id="{A004169F-D603-4BBB-B50B-6644553EE895}"/>
              </a:ext>
            </a:extLst>
          </p:cNvPr>
          <p:cNvSpPr>
            <a:spLocks noGrp="1"/>
          </p:cNvSpPr>
          <p:nvPr>
            <p:ph idx="1"/>
          </p:nvPr>
        </p:nvSpPr>
        <p:spPr>
          <a:xfrm>
            <a:off x="5272391" y="1303867"/>
            <a:ext cx="6729109" cy="5404941"/>
          </a:xfrm>
        </p:spPr>
        <p:txBody>
          <a:bodyPr>
            <a:noAutofit/>
          </a:bodyPr>
          <a:lstStyle/>
          <a:p>
            <a:endParaRPr lang="en-US" sz="3600" dirty="0">
              <a:latin typeface="Agency FB" panose="020B0503020202020204" pitchFamily="34" charset="0"/>
            </a:endParaRPr>
          </a:p>
          <a:p>
            <a:endParaRPr lang="en-US" sz="3600" dirty="0">
              <a:latin typeface="Agency FB" panose="020B0503020202020204" pitchFamily="34" charset="0"/>
            </a:endParaRPr>
          </a:p>
          <a:p>
            <a:endParaRPr lang="en-US" sz="3600" dirty="0">
              <a:latin typeface="Agency FB" panose="020B0503020202020204" pitchFamily="34" charset="0"/>
            </a:endParaRPr>
          </a:p>
          <a:p>
            <a:r>
              <a:rPr lang="en-US" sz="4800" dirty="0">
                <a:latin typeface="Agency FB" panose="020B0503020202020204" pitchFamily="34" charset="0"/>
              </a:rPr>
              <a:t>Check your property regularly for leaks on your internal plumbing.</a:t>
            </a:r>
            <a:endParaRPr lang="en-IN" sz="4800" dirty="0">
              <a:latin typeface="Agency FB" panose="020B0503020202020204" pitchFamily="34" charset="0"/>
            </a:endParaRPr>
          </a:p>
        </p:txBody>
      </p:sp>
      <p:pic>
        <p:nvPicPr>
          <p:cNvPr id="5122" name="Picture 2" descr="See the source image">
            <a:extLst>
              <a:ext uri="{FF2B5EF4-FFF2-40B4-BE49-F238E27FC236}">
                <a16:creationId xmlns:a16="http://schemas.microsoft.com/office/drawing/2014/main" id="{D1E71E14-9B51-46B8-85BD-071C09EEF5A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3289"/>
            <a:ext cx="3829139" cy="5105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581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D31F-1BD3-43F2-95D7-33E95A1BBAE5}"/>
              </a:ext>
            </a:extLst>
          </p:cNvPr>
          <p:cNvSpPr>
            <a:spLocks noGrp="1"/>
          </p:cNvSpPr>
          <p:nvPr>
            <p:ph type="title"/>
          </p:nvPr>
        </p:nvSpPr>
        <p:spPr/>
        <p:txBody>
          <a:bodyPr/>
          <a:lstStyle/>
          <a:p>
            <a:r>
              <a:rPr lang="en-US" dirty="0">
                <a:latin typeface="Agency FB" panose="020B0503020202020204" pitchFamily="34" charset="0"/>
              </a:rPr>
              <a:t>What Would Happen if There WAS No Water?</a:t>
            </a:r>
            <a:endParaRPr lang="en-IN" dirty="0">
              <a:latin typeface="Agency FB" panose="020B0503020202020204" pitchFamily="34" charset="0"/>
            </a:endParaRPr>
          </a:p>
        </p:txBody>
      </p:sp>
      <p:sp>
        <p:nvSpPr>
          <p:cNvPr id="3" name="Content Placeholder 2">
            <a:extLst>
              <a:ext uri="{FF2B5EF4-FFF2-40B4-BE49-F238E27FC236}">
                <a16:creationId xmlns:a16="http://schemas.microsoft.com/office/drawing/2014/main" id="{478339AF-EA60-429C-9ADA-A337BB7AB204}"/>
              </a:ext>
            </a:extLst>
          </p:cNvPr>
          <p:cNvSpPr>
            <a:spLocks noGrp="1"/>
          </p:cNvSpPr>
          <p:nvPr>
            <p:ph idx="1"/>
          </p:nvPr>
        </p:nvSpPr>
        <p:spPr>
          <a:xfrm>
            <a:off x="731520" y="1825625"/>
            <a:ext cx="6708808" cy="4351338"/>
          </a:xfrm>
        </p:spPr>
        <p:txBody>
          <a:bodyPr>
            <a:normAutofit fontScale="92500" lnSpcReduction="10000"/>
          </a:bodyPr>
          <a:lstStyle/>
          <a:p>
            <a:pPr algn="l" fontAlgn="base"/>
            <a:r>
              <a:rPr lang="en-US" sz="3600" b="0" i="0" dirty="0">
                <a:solidFill>
                  <a:schemeClr val="tx1"/>
                </a:solidFill>
                <a:effectLst/>
                <a:latin typeface="Agency FB" panose="020B0503020202020204" pitchFamily="34" charset="0"/>
              </a:rPr>
              <a:t>For starters, it wouldn’t be quite so green for very long. </a:t>
            </a:r>
          </a:p>
          <a:p>
            <a:pPr algn="l" fontAlgn="base"/>
            <a:r>
              <a:rPr lang="en-US" sz="3600" b="0" i="0" dirty="0">
                <a:solidFill>
                  <a:schemeClr val="tx1"/>
                </a:solidFill>
                <a:effectLst/>
                <a:latin typeface="Agency FB" panose="020B0503020202020204" pitchFamily="34" charset="0"/>
              </a:rPr>
              <a:t>all vegetation would soon die out and the world would resemble a brownish dot, rather than a green and blue one. </a:t>
            </a:r>
          </a:p>
          <a:p>
            <a:pPr algn="l" fontAlgn="base"/>
            <a:r>
              <a:rPr lang="en-US" sz="3600" b="0" i="0" dirty="0">
                <a:solidFill>
                  <a:schemeClr val="tx1"/>
                </a:solidFill>
                <a:effectLst/>
                <a:latin typeface="Agency FB" panose="020B0503020202020204" pitchFamily="34" charset="0"/>
              </a:rPr>
              <a:t>Clouds would cease to formulate and precipitation would stop as a necessary consequence, meaning that the weather would be dictated almost entirely by wind patterns.</a:t>
            </a:r>
          </a:p>
          <a:p>
            <a:endParaRPr lang="en-IN" dirty="0"/>
          </a:p>
        </p:txBody>
      </p:sp>
      <p:pic>
        <p:nvPicPr>
          <p:cNvPr id="7170" name="Picture 2" descr="Image result for no water on earth">
            <a:extLst>
              <a:ext uri="{FF2B5EF4-FFF2-40B4-BE49-F238E27FC236}">
                <a16:creationId xmlns:a16="http://schemas.microsoft.com/office/drawing/2014/main" id="{273B1C2F-F44B-41B3-B191-6429ADC39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300" y="1555983"/>
            <a:ext cx="3314499" cy="5202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664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D31F-1BD3-43F2-95D7-33E95A1BBAE5}"/>
              </a:ext>
            </a:extLst>
          </p:cNvPr>
          <p:cNvSpPr>
            <a:spLocks noGrp="1"/>
          </p:cNvSpPr>
          <p:nvPr>
            <p:ph type="title"/>
          </p:nvPr>
        </p:nvSpPr>
        <p:spPr/>
        <p:txBody>
          <a:bodyPr/>
          <a:lstStyle/>
          <a:p>
            <a:r>
              <a:rPr lang="en-US" dirty="0">
                <a:latin typeface="Agency FB" panose="020B0503020202020204" pitchFamily="34" charset="0"/>
              </a:rPr>
              <a:t>What Would Happen if There WAS No Water?</a:t>
            </a:r>
            <a:endParaRPr lang="en-IN" dirty="0">
              <a:latin typeface="Agency FB" panose="020B0503020202020204" pitchFamily="34" charset="0"/>
            </a:endParaRPr>
          </a:p>
        </p:txBody>
      </p:sp>
      <p:sp>
        <p:nvSpPr>
          <p:cNvPr id="3" name="Content Placeholder 2">
            <a:extLst>
              <a:ext uri="{FF2B5EF4-FFF2-40B4-BE49-F238E27FC236}">
                <a16:creationId xmlns:a16="http://schemas.microsoft.com/office/drawing/2014/main" id="{478339AF-EA60-429C-9ADA-A337BB7AB204}"/>
              </a:ext>
            </a:extLst>
          </p:cNvPr>
          <p:cNvSpPr>
            <a:spLocks noGrp="1"/>
          </p:cNvSpPr>
          <p:nvPr>
            <p:ph idx="1"/>
          </p:nvPr>
        </p:nvSpPr>
        <p:spPr>
          <a:xfrm>
            <a:off x="1120000" y="1825625"/>
            <a:ext cx="4635907" cy="4351338"/>
          </a:xfrm>
        </p:spPr>
        <p:txBody>
          <a:bodyPr/>
          <a:lstStyle/>
          <a:p>
            <a:pPr fontAlgn="base"/>
            <a:r>
              <a:rPr lang="en-US" sz="3200" b="0" i="0" dirty="0">
                <a:solidFill>
                  <a:schemeClr val="tx1"/>
                </a:solidFill>
                <a:effectLst/>
                <a:latin typeface="Agency FB" panose="020B0503020202020204" pitchFamily="34" charset="0"/>
              </a:rPr>
              <a:t>Indeed, other than fluctuations in wind force, our climate would resemble one endless summer – but not the shorts-and-t-shirt, holiday kind; the flesh-meltingly hot kind. </a:t>
            </a:r>
          </a:p>
          <a:p>
            <a:endParaRPr lang="en-IN" dirty="0"/>
          </a:p>
        </p:txBody>
      </p:sp>
      <p:pic>
        <p:nvPicPr>
          <p:cNvPr id="8198" name="Picture 6" descr="Image result for scorching heat">
            <a:extLst>
              <a:ext uri="{FF2B5EF4-FFF2-40B4-BE49-F238E27FC236}">
                <a16:creationId xmlns:a16="http://schemas.microsoft.com/office/drawing/2014/main" id="{12B26A7D-858B-4D28-96F7-FDB29800D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6095" y="1690687"/>
            <a:ext cx="5185854" cy="409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25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2F110-3112-41AA-8BC7-DCAD4CF7ACEF}"/>
              </a:ext>
            </a:extLst>
          </p:cNvPr>
          <p:cNvSpPr>
            <a:spLocks noGrp="1"/>
          </p:cNvSpPr>
          <p:nvPr>
            <p:ph type="title"/>
          </p:nvPr>
        </p:nvSpPr>
        <p:spPr>
          <a:xfrm>
            <a:off x="838200" y="365125"/>
            <a:ext cx="10515600" cy="6026050"/>
          </a:xfrm>
        </p:spPr>
        <p:txBody>
          <a:bodyPr>
            <a:normAutofit/>
          </a:bodyPr>
          <a:lstStyle/>
          <a:p>
            <a:r>
              <a:rPr lang="en-US" sz="9600" dirty="0">
                <a:latin typeface="Agency FB" panose="020B0503020202020204" pitchFamily="34" charset="0"/>
              </a:rPr>
              <a:t>         </a:t>
            </a:r>
            <a:r>
              <a:rPr lang="en-US" sz="12000" dirty="0">
                <a:latin typeface="Agency FB" panose="020B0503020202020204" pitchFamily="34" charset="0"/>
              </a:rPr>
              <a:t>THANK YOU          </a:t>
            </a:r>
            <a:br>
              <a:rPr lang="en-US" sz="3200" dirty="0">
                <a:latin typeface="Agency FB" panose="020B0503020202020204" pitchFamily="34" charset="0"/>
              </a:rPr>
            </a:br>
            <a:r>
              <a:rPr lang="en-US" sz="3200" dirty="0">
                <a:latin typeface="Agency FB" panose="020B0503020202020204" pitchFamily="34" charset="0"/>
              </a:rPr>
              <a:t>                                                           By</a:t>
            </a:r>
            <a:br>
              <a:rPr lang="en-US" sz="3200" dirty="0">
                <a:latin typeface="Agency FB" panose="020B0503020202020204" pitchFamily="34" charset="0"/>
              </a:rPr>
            </a:br>
            <a:r>
              <a:rPr lang="en-US" sz="3200" dirty="0">
                <a:latin typeface="Agency FB" panose="020B0503020202020204" pitchFamily="34" charset="0"/>
              </a:rPr>
              <a:t>                                           Arya, Gautam and Hiya</a:t>
            </a:r>
            <a:endParaRPr lang="en-IN" sz="12000" dirty="0">
              <a:latin typeface="Agency FB" panose="020B0503020202020204" pitchFamily="34" charset="0"/>
            </a:endParaRPr>
          </a:p>
        </p:txBody>
      </p:sp>
    </p:spTree>
    <p:extLst>
      <p:ext uri="{BB962C8B-B14F-4D97-AF65-F5344CB8AC3E}">
        <p14:creationId xmlns:p14="http://schemas.microsoft.com/office/powerpoint/2010/main" val="169034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xit" presetSubtype="0" fill="hold" grpId="0" nodeType="clickEffect">
                                  <p:stCondLst>
                                    <p:cond delay="0"/>
                                  </p:stCondLst>
                                  <p:childTnLst>
                                    <p:anim calcmode="lin" valueType="num">
                                      <p:cBhvr>
                                        <p:cTn id="6" dur="15000"/>
                                        <p:tgtEl>
                                          <p:spTgt spid="2"/>
                                        </p:tgtEl>
                                        <p:attrNameLst>
                                          <p:attrName>ppt_x</p:attrName>
                                        </p:attrNameLst>
                                      </p:cBhvr>
                                      <p:tavLst>
                                        <p:tav tm="0">
                                          <p:val>
                                            <p:strVal val="ppt_x"/>
                                          </p:val>
                                        </p:tav>
                                        <p:tav tm="100000">
                                          <p:val>
                                            <p:strVal val="ppt_x"/>
                                          </p:val>
                                        </p:tav>
                                      </p:tavLst>
                                    </p:anim>
                                    <p:anim calcmode="lin" valueType="num">
                                      <p:cBhvr>
                                        <p:cTn id="7" dur="15000"/>
                                        <p:tgtEl>
                                          <p:spTgt spid="2"/>
                                        </p:tgtEl>
                                        <p:attrNameLst>
                                          <p:attrName>ppt_y</p:attrName>
                                        </p:attrNameLst>
                                      </p:cBhvr>
                                      <p:tavLst>
                                        <p:tav tm="0">
                                          <p:val>
                                            <p:strVal val="ppt_y-1"/>
                                          </p:val>
                                        </p:tav>
                                        <p:tav tm="100000">
                                          <p:val>
                                            <p:strVal val="ppt_y+1"/>
                                          </p:val>
                                        </p:tav>
                                      </p:tavLst>
                                    </p:anim>
                                    <p:set>
                                      <p:cBhvr>
                                        <p:cTn id="8" dur="1" fill="hold">
                                          <p:stCondLst>
                                            <p:cond delay="14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a:xfrm>
            <a:off x="838200" y="365125"/>
            <a:ext cx="10515600" cy="1325563"/>
          </a:xfrm>
        </p:spPr>
        <p:txBody>
          <a:bodyPr>
            <a:normAutofit/>
          </a:bodyPr>
          <a:lstStyle/>
          <a:p>
            <a:r>
              <a:rPr lang="en-US" dirty="0">
                <a:latin typeface="Agency FB" panose="020B0503020202020204" pitchFamily="34" charset="0"/>
              </a:rPr>
              <a:t>                 WHY is Water Important?</a:t>
            </a:r>
          </a:p>
        </p:txBody>
      </p:sp>
      <p:sp>
        <p:nvSpPr>
          <p:cNvPr id="5" name="Content Placeholder 4">
            <a:extLst>
              <a:ext uri="{FF2B5EF4-FFF2-40B4-BE49-F238E27FC236}">
                <a16:creationId xmlns:a16="http://schemas.microsoft.com/office/drawing/2014/main" id="{8461C39B-A82A-40EC-95FF-BBDB45B78B3E}"/>
              </a:ext>
            </a:extLst>
          </p:cNvPr>
          <p:cNvSpPr>
            <a:spLocks noGrp="1"/>
          </p:cNvSpPr>
          <p:nvPr>
            <p:ph idx="1"/>
          </p:nvPr>
        </p:nvSpPr>
        <p:spPr/>
        <p:txBody>
          <a:bodyPr>
            <a:normAutofit lnSpcReduction="10000"/>
          </a:bodyPr>
          <a:lstStyle/>
          <a:p>
            <a:pPr marL="0" indent="0" algn="l">
              <a:buNone/>
            </a:pPr>
            <a:r>
              <a:rPr lang="en-US" sz="7700" b="0" i="0" dirty="0">
                <a:solidFill>
                  <a:schemeClr val="tx1"/>
                </a:solidFill>
                <a:effectLst/>
                <a:latin typeface="Agency FB" panose="020B0503020202020204" pitchFamily="34" charset="0"/>
              </a:rPr>
              <a:t>WATER is important because:</a:t>
            </a:r>
            <a:endParaRPr lang="en-US" sz="7700" dirty="0">
              <a:solidFill>
                <a:schemeClr val="tx1"/>
              </a:solidFill>
              <a:latin typeface="Agency FB" panose="020B0503020202020204" pitchFamily="34" charset="0"/>
            </a:endParaRPr>
          </a:p>
          <a:p>
            <a:pPr algn="l"/>
            <a:r>
              <a:rPr lang="en-US" sz="4400" dirty="0">
                <a:solidFill>
                  <a:schemeClr val="tx1"/>
                </a:solidFill>
                <a:latin typeface="Agency FB" panose="020B0503020202020204" pitchFamily="34" charset="0"/>
              </a:rPr>
              <a:t>ALL</a:t>
            </a:r>
            <a:r>
              <a:rPr lang="en-US" sz="4400" b="0" i="0" dirty="0">
                <a:solidFill>
                  <a:schemeClr val="tx1"/>
                </a:solidFill>
                <a:effectLst/>
                <a:latin typeface="Agency FB" panose="020B0503020202020204" pitchFamily="34" charset="0"/>
              </a:rPr>
              <a:t> life forms depend on it to survive.</a:t>
            </a:r>
          </a:p>
          <a:p>
            <a:pPr algn="l"/>
            <a:r>
              <a:rPr lang="en-US" sz="4400" b="0" i="0" dirty="0">
                <a:solidFill>
                  <a:schemeClr val="tx1"/>
                </a:solidFill>
                <a:effectLst/>
                <a:latin typeface="Agency FB" panose="020B0503020202020204" pitchFamily="34" charset="0"/>
              </a:rPr>
              <a:t>71% of the Earth's surface is water, </a:t>
            </a:r>
          </a:p>
          <a:p>
            <a:pPr algn="l"/>
            <a:r>
              <a:rPr lang="en-US" sz="4400" b="0" i="0" dirty="0">
                <a:solidFill>
                  <a:schemeClr val="tx1"/>
                </a:solidFill>
                <a:effectLst/>
                <a:latin typeface="Agency FB" panose="020B0503020202020204" pitchFamily="34" charset="0"/>
              </a:rPr>
              <a:t> </a:t>
            </a:r>
            <a:r>
              <a:rPr lang="en-US" sz="4400" dirty="0">
                <a:solidFill>
                  <a:schemeClr val="tx1"/>
                </a:solidFill>
                <a:latin typeface="Agency FB" panose="020B0503020202020204" pitchFamily="34" charset="0"/>
              </a:rPr>
              <a:t>W</a:t>
            </a:r>
            <a:r>
              <a:rPr lang="en-US" sz="4400" b="0" i="0" dirty="0">
                <a:solidFill>
                  <a:schemeClr val="tx1"/>
                </a:solidFill>
                <a:effectLst/>
                <a:latin typeface="Agency FB" panose="020B0503020202020204" pitchFamily="34" charset="0"/>
              </a:rPr>
              <a:t>e cook FOOD with and drink water. </a:t>
            </a:r>
          </a:p>
          <a:p>
            <a:pPr algn="l"/>
            <a:r>
              <a:rPr lang="en-US" sz="4400" b="0" i="0" dirty="0">
                <a:solidFill>
                  <a:schemeClr val="tx1"/>
                </a:solidFill>
                <a:effectLst/>
                <a:latin typeface="Agency FB" panose="020B0503020202020204" pitchFamily="34" charset="0"/>
              </a:rPr>
              <a:t> We can survive without food for a few days but we  CANNOT without water.</a:t>
            </a:r>
          </a:p>
        </p:txBody>
      </p:sp>
    </p:spTree>
    <p:extLst>
      <p:ext uri="{BB962C8B-B14F-4D97-AF65-F5344CB8AC3E}">
        <p14:creationId xmlns:p14="http://schemas.microsoft.com/office/powerpoint/2010/main" val="269295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5246-88B6-44E8-BB8C-154C8D9AA57C}"/>
              </a:ext>
            </a:extLst>
          </p:cNvPr>
          <p:cNvSpPr>
            <a:spLocks noGrp="1"/>
          </p:cNvSpPr>
          <p:nvPr>
            <p:ph type="title"/>
          </p:nvPr>
        </p:nvSpPr>
        <p:spPr/>
        <p:txBody>
          <a:bodyPr/>
          <a:lstStyle/>
          <a:p>
            <a:r>
              <a:rPr lang="en-US" b="0" i="0" dirty="0">
                <a:solidFill>
                  <a:schemeClr val="tx1"/>
                </a:solidFill>
                <a:effectLst/>
                <a:latin typeface="Agency FB" panose="020B0503020202020204" pitchFamily="34" charset="0"/>
              </a:rPr>
              <a:t>If water </a:t>
            </a:r>
            <a:r>
              <a:rPr lang="en-US" sz="6600" dirty="0">
                <a:solidFill>
                  <a:schemeClr val="tx1"/>
                </a:solidFill>
                <a:latin typeface="Agency FB" panose="020B0503020202020204" pitchFamily="34" charset="0"/>
              </a:rPr>
              <a:t>SUDDENLY</a:t>
            </a:r>
            <a:r>
              <a:rPr lang="en-US" sz="6600" b="0" i="0" dirty="0">
                <a:solidFill>
                  <a:schemeClr val="tx1"/>
                </a:solidFill>
                <a:effectLst/>
                <a:latin typeface="Agency FB" panose="020B0503020202020204" pitchFamily="34" charset="0"/>
              </a:rPr>
              <a:t> </a:t>
            </a:r>
            <a:r>
              <a:rPr lang="en-US" b="0" i="0" dirty="0">
                <a:solidFill>
                  <a:schemeClr val="tx1"/>
                </a:solidFill>
                <a:effectLst/>
                <a:latin typeface="Agency FB" panose="020B0503020202020204" pitchFamily="34" charset="0"/>
              </a:rPr>
              <a:t>disappeared …..</a:t>
            </a:r>
            <a:endParaRPr lang="en-IN" dirty="0"/>
          </a:p>
        </p:txBody>
      </p:sp>
      <p:sp>
        <p:nvSpPr>
          <p:cNvPr id="3" name="Content Placeholder 2">
            <a:extLst>
              <a:ext uri="{FF2B5EF4-FFF2-40B4-BE49-F238E27FC236}">
                <a16:creationId xmlns:a16="http://schemas.microsoft.com/office/drawing/2014/main" id="{317A7020-4BF8-4279-ADFE-0EAD16057381}"/>
              </a:ext>
            </a:extLst>
          </p:cNvPr>
          <p:cNvSpPr>
            <a:spLocks noGrp="1"/>
          </p:cNvSpPr>
          <p:nvPr>
            <p:ph idx="1"/>
          </p:nvPr>
        </p:nvSpPr>
        <p:spPr>
          <a:xfrm>
            <a:off x="6096000" y="1825625"/>
            <a:ext cx="5257800" cy="4351338"/>
          </a:xfrm>
        </p:spPr>
        <p:txBody>
          <a:bodyPr>
            <a:normAutofit fontScale="70000" lnSpcReduction="20000"/>
          </a:bodyPr>
          <a:lstStyle/>
          <a:p>
            <a:r>
              <a:rPr lang="en-US" sz="4400" b="0" i="0" dirty="0">
                <a:solidFill>
                  <a:schemeClr val="tx1"/>
                </a:solidFill>
                <a:effectLst/>
                <a:latin typeface="Agency FB" panose="020B0503020202020204" pitchFamily="34" charset="0"/>
              </a:rPr>
              <a:t>ALMOST ALL the life forms </a:t>
            </a:r>
            <a:r>
              <a:rPr lang="en-US" sz="4400" dirty="0">
                <a:solidFill>
                  <a:schemeClr val="tx1"/>
                </a:solidFill>
                <a:latin typeface="Agency FB" panose="020B0503020202020204" pitchFamily="34" charset="0"/>
              </a:rPr>
              <a:t>in the world </a:t>
            </a:r>
            <a:r>
              <a:rPr lang="en-US" sz="4400" b="0" i="0" dirty="0">
                <a:solidFill>
                  <a:schemeClr val="tx1"/>
                </a:solidFill>
                <a:effectLst/>
                <a:latin typeface="Agency FB" panose="020B0503020202020204" pitchFamily="34" charset="0"/>
              </a:rPr>
              <a:t>would VANISH</a:t>
            </a:r>
          </a:p>
          <a:p>
            <a:endParaRPr lang="en-US" sz="4400" b="0" i="0" dirty="0">
              <a:solidFill>
                <a:schemeClr val="tx1"/>
              </a:solidFill>
              <a:effectLst/>
              <a:latin typeface="Agency FB" panose="020B0503020202020204" pitchFamily="34" charset="0"/>
            </a:endParaRPr>
          </a:p>
          <a:p>
            <a:pPr marL="1200150" lvl="1" indent="-742950">
              <a:buFont typeface="+mj-lt"/>
              <a:buAutoNum type="alphaLcPeriod"/>
            </a:pPr>
            <a:r>
              <a:rPr lang="en-US" sz="4400" b="0" i="0" dirty="0">
                <a:solidFill>
                  <a:schemeClr val="tx1"/>
                </a:solidFill>
                <a:effectLst/>
                <a:latin typeface="Agency FB" panose="020B0503020202020204" pitchFamily="34" charset="0"/>
              </a:rPr>
              <a:t>For </a:t>
            </a:r>
            <a:r>
              <a:rPr lang="en-US" sz="4400" b="0" i="0" dirty="0" err="1">
                <a:solidFill>
                  <a:schemeClr val="tx1"/>
                </a:solidFill>
                <a:effectLst/>
                <a:latin typeface="Agency FB" panose="020B0503020202020204" pitchFamily="34" charset="0"/>
              </a:rPr>
              <a:t>Eg.</a:t>
            </a:r>
            <a:r>
              <a:rPr lang="en-US" sz="4400" b="0" i="0" dirty="0">
                <a:solidFill>
                  <a:schemeClr val="tx1"/>
                </a:solidFill>
                <a:effectLst/>
                <a:latin typeface="Agency FB" panose="020B0503020202020204" pitchFamily="34" charset="0"/>
              </a:rPr>
              <a:t>, ALL the sea creatures would die except just a few amphibians.</a:t>
            </a:r>
          </a:p>
          <a:p>
            <a:pPr marL="1200150" lvl="1" indent="-742950">
              <a:buFont typeface="+mj-lt"/>
              <a:buAutoNum type="alphaLcPeriod"/>
            </a:pPr>
            <a:endParaRPr lang="en-US" sz="4400" b="0" i="0" dirty="0">
              <a:solidFill>
                <a:schemeClr val="tx1"/>
              </a:solidFill>
              <a:effectLst/>
              <a:latin typeface="Agency FB" panose="020B0503020202020204" pitchFamily="34" charset="0"/>
            </a:endParaRPr>
          </a:p>
          <a:p>
            <a:pPr marL="1200150" lvl="1" indent="-742950">
              <a:buFont typeface="+mj-lt"/>
              <a:buAutoNum type="alphaLcPeriod"/>
            </a:pPr>
            <a:r>
              <a:rPr lang="en-US" sz="4400" dirty="0">
                <a:solidFill>
                  <a:schemeClr val="tx1"/>
                </a:solidFill>
                <a:latin typeface="Agency FB" panose="020B0503020202020204" pitchFamily="34" charset="0"/>
              </a:rPr>
              <a:t>If all </a:t>
            </a:r>
            <a:r>
              <a:rPr lang="en-US" sz="4400" b="0" i="0" dirty="0">
                <a:solidFill>
                  <a:schemeClr val="tx1"/>
                </a:solidFill>
                <a:effectLst/>
                <a:latin typeface="Agency FB" panose="020B0503020202020204" pitchFamily="34" charset="0"/>
              </a:rPr>
              <a:t> plants died we would have no air to breathe and would all suffocate to DEATH.</a:t>
            </a:r>
          </a:p>
          <a:p>
            <a:pPr marL="0" indent="0">
              <a:buNone/>
            </a:pPr>
            <a:br>
              <a:rPr lang="en-US" b="0" i="0" dirty="0">
                <a:solidFill>
                  <a:schemeClr val="tx1"/>
                </a:solidFill>
                <a:effectLst/>
                <a:latin typeface="Agency FB" panose="020B0503020202020204" pitchFamily="34" charset="0"/>
              </a:rPr>
            </a:br>
            <a:endParaRPr lang="en-IN" dirty="0"/>
          </a:p>
        </p:txBody>
      </p:sp>
      <p:pic>
        <p:nvPicPr>
          <p:cNvPr id="1026" name="Picture 2" descr="See the source image">
            <a:extLst>
              <a:ext uri="{FF2B5EF4-FFF2-40B4-BE49-F238E27FC236}">
                <a16:creationId xmlns:a16="http://schemas.microsoft.com/office/drawing/2014/main" id="{9364A28B-D47E-442C-AFFE-EF26AC138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73" y="1754982"/>
            <a:ext cx="5257801" cy="360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435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76FB-70DB-4D6E-9F32-29D0EF110574}"/>
              </a:ext>
            </a:extLst>
          </p:cNvPr>
          <p:cNvSpPr>
            <a:spLocks noGrp="1"/>
          </p:cNvSpPr>
          <p:nvPr>
            <p:ph type="title"/>
          </p:nvPr>
        </p:nvSpPr>
        <p:spPr>
          <a:xfrm>
            <a:off x="523190" y="230372"/>
            <a:ext cx="10515600" cy="1325563"/>
          </a:xfrm>
        </p:spPr>
        <p:txBody>
          <a:bodyPr>
            <a:normAutofit/>
          </a:bodyPr>
          <a:lstStyle/>
          <a:p>
            <a:r>
              <a:rPr lang="en-US" sz="4800" dirty="0">
                <a:latin typeface="Agency FB" panose="020B0503020202020204" pitchFamily="34" charset="0"/>
              </a:rPr>
              <a:t>But what makes water so important? </a:t>
            </a:r>
          </a:p>
        </p:txBody>
      </p:sp>
      <p:sp>
        <p:nvSpPr>
          <p:cNvPr id="3" name="Content Placeholder 2">
            <a:extLst>
              <a:ext uri="{FF2B5EF4-FFF2-40B4-BE49-F238E27FC236}">
                <a16:creationId xmlns:a16="http://schemas.microsoft.com/office/drawing/2014/main" id="{3F489562-463C-43D9-84B5-517555321397}"/>
              </a:ext>
            </a:extLst>
          </p:cNvPr>
          <p:cNvSpPr>
            <a:spLocks noGrp="1"/>
          </p:cNvSpPr>
          <p:nvPr>
            <p:ph idx="1"/>
          </p:nvPr>
        </p:nvSpPr>
        <p:spPr>
          <a:xfrm>
            <a:off x="5257005" y="1460316"/>
            <a:ext cx="6507480" cy="5167312"/>
          </a:xfrm>
        </p:spPr>
        <p:txBody>
          <a:bodyPr>
            <a:noAutofit/>
          </a:bodyPr>
          <a:lstStyle/>
          <a:p>
            <a:r>
              <a:rPr lang="en-US" dirty="0">
                <a:latin typeface="Agency FB" panose="020B0503020202020204" pitchFamily="34" charset="0"/>
              </a:rPr>
              <a:t>Water has several unique characteristics that make it an extremely valuable resource. Some such properties of water are listed below:</a:t>
            </a:r>
          </a:p>
          <a:p>
            <a:pPr lvl="1"/>
            <a:r>
              <a:rPr lang="en-US" sz="2800" dirty="0">
                <a:latin typeface="Agency FB" panose="020B0503020202020204" pitchFamily="34" charset="0"/>
              </a:rPr>
              <a:t>Water is a </a:t>
            </a:r>
            <a:r>
              <a:rPr lang="en-US" sz="2800" u="sng" dirty="0">
                <a:latin typeface="Agency FB" panose="020B0503020202020204" pitchFamily="34" charset="0"/>
              </a:rPr>
              <a:t>very good solvent </a:t>
            </a:r>
            <a:r>
              <a:rPr lang="en-US" sz="2800" dirty="0">
                <a:latin typeface="Agency FB" panose="020B0503020202020204" pitchFamily="34" charset="0"/>
              </a:rPr>
              <a:t>– it has the ability to dissolve many substances. </a:t>
            </a:r>
          </a:p>
          <a:p>
            <a:pPr lvl="1"/>
            <a:r>
              <a:rPr lang="en-US" sz="2800" dirty="0">
                <a:latin typeface="Agency FB" panose="020B0503020202020204" pitchFamily="34" charset="0"/>
              </a:rPr>
              <a:t>The boiling point and freezing point of water make it easily </a:t>
            </a:r>
            <a:r>
              <a:rPr lang="en-US" sz="2800" u="sng" dirty="0">
                <a:latin typeface="Agency FB" panose="020B0503020202020204" pitchFamily="34" charset="0"/>
              </a:rPr>
              <a:t>available in all three states (</a:t>
            </a:r>
            <a:r>
              <a:rPr lang="en-US" sz="2800" dirty="0">
                <a:latin typeface="Agency FB" panose="020B0503020202020204" pitchFamily="34" charset="0"/>
              </a:rPr>
              <a:t>solid, liquid, and gaseous).</a:t>
            </a:r>
          </a:p>
          <a:p>
            <a:pPr lvl="1"/>
            <a:r>
              <a:rPr lang="en-US" sz="2800" dirty="0">
                <a:latin typeface="Agency FB" panose="020B0503020202020204" pitchFamily="34" charset="0"/>
              </a:rPr>
              <a:t>The specific heat of water is quite high. This enables water to </a:t>
            </a:r>
            <a:r>
              <a:rPr lang="en-US" sz="2800" u="sng" dirty="0">
                <a:latin typeface="Agency FB" panose="020B0503020202020204" pitchFamily="34" charset="0"/>
              </a:rPr>
              <a:t>absorb and release heat slowly</a:t>
            </a:r>
            <a:r>
              <a:rPr lang="en-US" sz="2800" dirty="0">
                <a:latin typeface="Agency FB" panose="020B0503020202020204" pitchFamily="34" charset="0"/>
              </a:rPr>
              <a:t>, thereby </a:t>
            </a:r>
            <a:r>
              <a:rPr lang="en-US" sz="2800" u="sng" dirty="0">
                <a:latin typeface="Agency FB" panose="020B0503020202020204" pitchFamily="34" charset="0"/>
              </a:rPr>
              <a:t>regulating the temperature of its environment</a:t>
            </a:r>
            <a:r>
              <a:rPr lang="en-US" sz="2800" dirty="0">
                <a:latin typeface="Agency FB" panose="020B0503020202020204" pitchFamily="34" charset="0"/>
              </a:rPr>
              <a:t>. </a:t>
            </a:r>
          </a:p>
        </p:txBody>
      </p:sp>
      <p:pic>
        <p:nvPicPr>
          <p:cNvPr id="2050" name="Picture 2" descr="Image result for water important resorce">
            <a:extLst>
              <a:ext uri="{FF2B5EF4-FFF2-40B4-BE49-F238E27FC236}">
                <a16:creationId xmlns:a16="http://schemas.microsoft.com/office/drawing/2014/main" id="{FAEE7C9D-BEA3-4B03-8D18-1079E0F1F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90" y="1460316"/>
            <a:ext cx="4733815" cy="354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95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CEA1A-7CC0-4045-8C6F-E2FF5583D574}"/>
              </a:ext>
            </a:extLst>
          </p:cNvPr>
          <p:cNvSpPr>
            <a:spLocks noGrp="1"/>
          </p:cNvSpPr>
          <p:nvPr>
            <p:ph type="title"/>
          </p:nvPr>
        </p:nvSpPr>
        <p:spPr/>
        <p:txBody>
          <a:bodyPr/>
          <a:lstStyle/>
          <a:p>
            <a:r>
              <a:rPr lang="en-US" dirty="0">
                <a:latin typeface="Agency FB" panose="020B0503020202020204" pitchFamily="34" charset="0"/>
              </a:rPr>
              <a:t>                            What more?</a:t>
            </a:r>
            <a:endParaRPr lang="en-IN" dirty="0">
              <a:latin typeface="Agency FB" panose="020B0503020202020204" pitchFamily="34" charset="0"/>
            </a:endParaRPr>
          </a:p>
        </p:txBody>
      </p:sp>
      <p:sp>
        <p:nvSpPr>
          <p:cNvPr id="3" name="Content Placeholder 2">
            <a:extLst>
              <a:ext uri="{FF2B5EF4-FFF2-40B4-BE49-F238E27FC236}">
                <a16:creationId xmlns:a16="http://schemas.microsoft.com/office/drawing/2014/main" id="{83F8CFBF-7F90-4D2B-A14E-A29553603C6D}"/>
              </a:ext>
            </a:extLst>
          </p:cNvPr>
          <p:cNvSpPr>
            <a:spLocks noGrp="1"/>
          </p:cNvSpPr>
          <p:nvPr>
            <p:ph idx="1"/>
          </p:nvPr>
        </p:nvSpPr>
        <p:spPr/>
        <p:txBody>
          <a:bodyPr>
            <a:normAutofit lnSpcReduction="10000"/>
          </a:bodyPr>
          <a:lstStyle/>
          <a:p>
            <a:r>
              <a:rPr lang="en-US" sz="3600" dirty="0">
                <a:latin typeface="Agency FB" panose="020B0503020202020204" pitchFamily="34" charset="0"/>
              </a:rPr>
              <a:t>Owing to its transparency, </a:t>
            </a:r>
            <a:r>
              <a:rPr lang="en-US" sz="3600" u="sng" dirty="0">
                <a:latin typeface="Agency FB" panose="020B0503020202020204" pitchFamily="34" charset="0"/>
              </a:rPr>
              <a:t>water can allow light </a:t>
            </a:r>
            <a:r>
              <a:rPr lang="en-US" sz="3600" dirty="0">
                <a:latin typeface="Agency FB" panose="020B0503020202020204" pitchFamily="34" charset="0"/>
              </a:rPr>
              <a:t>to reach the life forms that are submerged in it.  This is </a:t>
            </a:r>
            <a:r>
              <a:rPr lang="en-US" sz="3600" u="sng" dirty="0">
                <a:latin typeface="Agency FB" panose="020B0503020202020204" pitchFamily="34" charset="0"/>
              </a:rPr>
              <a:t>crucial for the survival of plant life </a:t>
            </a:r>
            <a:r>
              <a:rPr lang="en-US" sz="3600" dirty="0">
                <a:latin typeface="Agency FB" panose="020B0503020202020204" pitchFamily="34" charset="0"/>
              </a:rPr>
              <a:t>in the oceans, lakes, and rivers. </a:t>
            </a:r>
          </a:p>
          <a:p>
            <a:r>
              <a:rPr lang="en-US" sz="3600" dirty="0">
                <a:latin typeface="Agency FB" panose="020B0503020202020204" pitchFamily="34" charset="0"/>
              </a:rPr>
              <a:t>Water is neither acidic nor basic in nature. </a:t>
            </a:r>
            <a:r>
              <a:rPr lang="en-US" sz="3600" u="sng" dirty="0">
                <a:latin typeface="Agency FB" panose="020B0503020202020204" pitchFamily="34" charset="0"/>
              </a:rPr>
              <a:t>It has a pH of 7, making it a neutral substance. </a:t>
            </a:r>
          </a:p>
          <a:p>
            <a:r>
              <a:rPr lang="en-US" sz="3600" dirty="0">
                <a:latin typeface="Agency FB" panose="020B0503020202020204" pitchFamily="34" charset="0"/>
              </a:rPr>
              <a:t>These unique qualities of water, along with its abundance on the planet (approximately 71% of the Earth’s surface is made up of water), make it a </a:t>
            </a:r>
            <a:r>
              <a:rPr lang="en-US" sz="3600" u="sng" dirty="0">
                <a:latin typeface="Agency FB" panose="020B0503020202020204" pitchFamily="34" charset="0"/>
              </a:rPr>
              <a:t>crucial resource for plants, animals, and human beings.</a:t>
            </a:r>
            <a:endParaRPr lang="en-IN" sz="3600" u="sng" dirty="0">
              <a:latin typeface="Agency FB" panose="020B0503020202020204" pitchFamily="34" charset="0"/>
            </a:endParaRPr>
          </a:p>
          <a:p>
            <a:endParaRPr lang="en-IN" dirty="0"/>
          </a:p>
        </p:txBody>
      </p:sp>
    </p:spTree>
    <p:extLst>
      <p:ext uri="{BB962C8B-B14F-4D97-AF65-F5344CB8AC3E}">
        <p14:creationId xmlns:p14="http://schemas.microsoft.com/office/powerpoint/2010/main" val="2420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BDF9-538A-4467-85AD-2735A8DBC0B5}"/>
              </a:ext>
            </a:extLst>
          </p:cNvPr>
          <p:cNvSpPr>
            <a:spLocks noGrp="1"/>
          </p:cNvSpPr>
          <p:nvPr>
            <p:ph type="title"/>
          </p:nvPr>
        </p:nvSpPr>
        <p:spPr/>
        <p:txBody>
          <a:bodyPr>
            <a:normAutofit/>
          </a:bodyPr>
          <a:lstStyle/>
          <a:p>
            <a:r>
              <a:rPr lang="en-IN" sz="6600" dirty="0">
                <a:latin typeface="Agency FB" panose="020B0503020202020204" pitchFamily="34" charset="0"/>
              </a:rPr>
              <a:t>           How Can We Save Water?</a:t>
            </a:r>
          </a:p>
        </p:txBody>
      </p:sp>
      <p:sp>
        <p:nvSpPr>
          <p:cNvPr id="3" name="Content Placeholder 2">
            <a:extLst>
              <a:ext uri="{FF2B5EF4-FFF2-40B4-BE49-F238E27FC236}">
                <a16:creationId xmlns:a16="http://schemas.microsoft.com/office/drawing/2014/main" id="{A004169F-D603-4BBB-B50B-6644553EE895}"/>
              </a:ext>
            </a:extLst>
          </p:cNvPr>
          <p:cNvSpPr>
            <a:spLocks noGrp="1"/>
          </p:cNvSpPr>
          <p:nvPr>
            <p:ph idx="1"/>
          </p:nvPr>
        </p:nvSpPr>
        <p:spPr>
          <a:xfrm>
            <a:off x="5088835" y="1690688"/>
            <a:ext cx="6692347" cy="5018120"/>
          </a:xfrm>
        </p:spPr>
        <p:txBody>
          <a:bodyPr>
            <a:noAutofit/>
          </a:bodyPr>
          <a:lstStyle/>
          <a:p>
            <a:pPr lvl="1"/>
            <a:r>
              <a:rPr lang="en-US" sz="3200" dirty="0">
                <a:latin typeface="Agency FB" panose="020B0503020202020204" pitchFamily="34" charset="0"/>
              </a:rPr>
              <a:t>Use a bowl in the sink when washing fruit, vegetables of dishes. You can then use the waste water to water your plants.</a:t>
            </a:r>
          </a:p>
          <a:p>
            <a:pPr lvl="1"/>
            <a:r>
              <a:rPr lang="en-US" sz="3200" dirty="0">
                <a:latin typeface="Agency FB" panose="020B0503020202020204" pitchFamily="34" charset="0"/>
              </a:rPr>
              <a:t>Turn off the tap when you clean your teeth. A running tap uses up to nine litres of water a minute.</a:t>
            </a:r>
          </a:p>
          <a:p>
            <a:pPr lvl="1"/>
            <a:r>
              <a:rPr lang="en-US" sz="3200" dirty="0">
                <a:latin typeface="Agency FB" panose="020B0503020202020204" pitchFamily="34" charset="0"/>
              </a:rPr>
              <a:t>Depending on the size of your cistern, you could save between one and three litres each time you flush the toilet.</a:t>
            </a:r>
            <a:endParaRPr lang="en-IN" sz="3200" dirty="0">
              <a:latin typeface="Agency FB" panose="020B0503020202020204" pitchFamily="34" charset="0"/>
            </a:endParaRPr>
          </a:p>
        </p:txBody>
      </p:sp>
      <p:pic>
        <p:nvPicPr>
          <p:cNvPr id="3074" name="Picture 2" descr="Image result for save water">
            <a:extLst>
              <a:ext uri="{FF2B5EF4-FFF2-40B4-BE49-F238E27FC236}">
                <a16:creationId xmlns:a16="http://schemas.microsoft.com/office/drawing/2014/main" id="{3DD12C59-C100-46EF-92B2-BF126E885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439" y="1878080"/>
            <a:ext cx="4321865" cy="393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4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BDF9-538A-4467-85AD-2735A8DBC0B5}"/>
              </a:ext>
            </a:extLst>
          </p:cNvPr>
          <p:cNvSpPr>
            <a:spLocks noGrp="1"/>
          </p:cNvSpPr>
          <p:nvPr>
            <p:ph type="title"/>
          </p:nvPr>
        </p:nvSpPr>
        <p:spPr/>
        <p:txBody>
          <a:bodyPr>
            <a:normAutofit/>
          </a:bodyPr>
          <a:lstStyle/>
          <a:p>
            <a:r>
              <a:rPr lang="en-IN" sz="6600" dirty="0">
                <a:latin typeface="Agency FB" panose="020B0503020202020204" pitchFamily="34" charset="0"/>
              </a:rPr>
              <a:t>           How Can We Save Water?</a:t>
            </a:r>
          </a:p>
        </p:txBody>
      </p:sp>
      <p:sp>
        <p:nvSpPr>
          <p:cNvPr id="3" name="Content Placeholder 2">
            <a:extLst>
              <a:ext uri="{FF2B5EF4-FFF2-40B4-BE49-F238E27FC236}">
                <a16:creationId xmlns:a16="http://schemas.microsoft.com/office/drawing/2014/main" id="{A004169F-D603-4BBB-B50B-6644553EE895}"/>
              </a:ext>
            </a:extLst>
          </p:cNvPr>
          <p:cNvSpPr>
            <a:spLocks noGrp="1"/>
          </p:cNvSpPr>
          <p:nvPr>
            <p:ph idx="1"/>
          </p:nvPr>
        </p:nvSpPr>
        <p:spPr>
          <a:xfrm>
            <a:off x="4813301" y="1690688"/>
            <a:ext cx="7188200" cy="5018120"/>
          </a:xfrm>
        </p:spPr>
        <p:txBody>
          <a:bodyPr>
            <a:noAutofit/>
          </a:bodyPr>
          <a:lstStyle/>
          <a:p>
            <a:pPr lvl="1"/>
            <a:r>
              <a:rPr lang="en-US" sz="3200" dirty="0">
                <a:latin typeface="Agency FB" panose="020B0503020202020204" pitchFamily="34" charset="0"/>
              </a:rPr>
              <a:t>Wait until you have a full load before using your washing machine or your dishwasher. Some new washing machines use less than seven litres of water for each kilogram of clothes, while modern dishwashers can us as little as 10 to 15 litres of water a cycle.</a:t>
            </a:r>
          </a:p>
          <a:p>
            <a:pPr lvl="1"/>
            <a:r>
              <a:rPr lang="en-US" sz="3200" dirty="0">
                <a:latin typeface="Agency FB" panose="020B0503020202020204" pitchFamily="34" charset="0"/>
              </a:rPr>
              <a:t>If possible, take a shower instead of a bath. A five-minute shower uses about 40 litres of water. This is about half the volume of a standard bath.</a:t>
            </a:r>
          </a:p>
          <a:p>
            <a:pPr lvl="1"/>
            <a:r>
              <a:rPr lang="en-US" sz="3200" dirty="0">
                <a:latin typeface="Agency FB" panose="020B0503020202020204" pitchFamily="34" charset="0"/>
              </a:rPr>
              <a:t>Use a water-saving device in your toilet cistern.</a:t>
            </a:r>
            <a:endParaRPr lang="en-IN" sz="3200" dirty="0">
              <a:latin typeface="Agency FB" panose="020B0503020202020204" pitchFamily="34" charset="0"/>
            </a:endParaRPr>
          </a:p>
        </p:txBody>
      </p:sp>
      <p:pic>
        <p:nvPicPr>
          <p:cNvPr id="3074" name="Picture 2" descr="Image result for save water">
            <a:extLst>
              <a:ext uri="{FF2B5EF4-FFF2-40B4-BE49-F238E27FC236}">
                <a16:creationId xmlns:a16="http://schemas.microsoft.com/office/drawing/2014/main" id="{3DD12C59-C100-46EF-92B2-BF126E885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439" y="1878080"/>
            <a:ext cx="4321865" cy="393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969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BDF9-538A-4467-85AD-2735A8DBC0B5}"/>
              </a:ext>
            </a:extLst>
          </p:cNvPr>
          <p:cNvSpPr>
            <a:spLocks noGrp="1"/>
          </p:cNvSpPr>
          <p:nvPr>
            <p:ph type="title"/>
          </p:nvPr>
        </p:nvSpPr>
        <p:spPr/>
        <p:txBody>
          <a:bodyPr>
            <a:normAutofit/>
          </a:bodyPr>
          <a:lstStyle/>
          <a:p>
            <a:r>
              <a:rPr lang="en-IN" sz="6600" dirty="0">
                <a:latin typeface="Agency FB" panose="020B0503020202020204" pitchFamily="34" charset="0"/>
              </a:rPr>
              <a:t>           How Can We Save Water?</a:t>
            </a:r>
          </a:p>
        </p:txBody>
      </p:sp>
      <p:sp>
        <p:nvSpPr>
          <p:cNvPr id="3" name="Content Placeholder 2">
            <a:extLst>
              <a:ext uri="{FF2B5EF4-FFF2-40B4-BE49-F238E27FC236}">
                <a16:creationId xmlns:a16="http://schemas.microsoft.com/office/drawing/2014/main" id="{A004169F-D603-4BBB-B50B-6644553EE895}"/>
              </a:ext>
            </a:extLst>
          </p:cNvPr>
          <p:cNvSpPr>
            <a:spLocks noGrp="1"/>
          </p:cNvSpPr>
          <p:nvPr>
            <p:ph idx="1"/>
          </p:nvPr>
        </p:nvSpPr>
        <p:spPr>
          <a:xfrm>
            <a:off x="7298267" y="1453059"/>
            <a:ext cx="4703233" cy="5404941"/>
          </a:xfrm>
        </p:spPr>
        <p:txBody>
          <a:bodyPr>
            <a:noAutofit/>
          </a:bodyPr>
          <a:lstStyle/>
          <a:p>
            <a:r>
              <a:rPr lang="en-US" sz="4400" dirty="0">
                <a:latin typeface="Agency FB" panose="020B0503020202020204" pitchFamily="34" charset="0"/>
              </a:rPr>
              <a:t>Garden sprinklers and hosepipes left running can use between </a:t>
            </a:r>
            <a:r>
              <a:rPr lang="en-US" sz="5400" dirty="0">
                <a:latin typeface="Agency FB" panose="020B0503020202020204" pitchFamily="34" charset="0"/>
              </a:rPr>
              <a:t>500 and 1,000 </a:t>
            </a:r>
            <a:r>
              <a:rPr lang="en-US" sz="4400" dirty="0">
                <a:latin typeface="Agency FB" panose="020B0503020202020204" pitchFamily="34" charset="0"/>
              </a:rPr>
              <a:t>litres of water an hour</a:t>
            </a:r>
            <a:r>
              <a:rPr lang="en-US" sz="5400" dirty="0">
                <a:latin typeface="Agency FB" panose="020B0503020202020204" pitchFamily="34" charset="0"/>
              </a:rPr>
              <a:t>.</a:t>
            </a:r>
          </a:p>
        </p:txBody>
      </p:sp>
      <p:pic>
        <p:nvPicPr>
          <p:cNvPr id="4098" name="Picture 2" descr="Image result for garden pipe save water">
            <a:extLst>
              <a:ext uri="{FF2B5EF4-FFF2-40B4-BE49-F238E27FC236}">
                <a16:creationId xmlns:a16="http://schemas.microsoft.com/office/drawing/2014/main" id="{AD92557F-401E-4A14-8DAD-148981AE9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703" y="2162175"/>
            <a:ext cx="3551768" cy="25336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garden water can">
            <a:extLst>
              <a:ext uri="{FF2B5EF4-FFF2-40B4-BE49-F238E27FC236}">
                <a16:creationId xmlns:a16="http://schemas.microsoft.com/office/drawing/2014/main" id="{D8B6F993-974C-4E25-85F0-57E616AC22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2442" y="2162175"/>
            <a:ext cx="3425825"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25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BDF9-538A-4467-85AD-2735A8DBC0B5}"/>
              </a:ext>
            </a:extLst>
          </p:cNvPr>
          <p:cNvSpPr>
            <a:spLocks noGrp="1"/>
          </p:cNvSpPr>
          <p:nvPr>
            <p:ph type="title"/>
          </p:nvPr>
        </p:nvSpPr>
        <p:spPr/>
        <p:txBody>
          <a:bodyPr>
            <a:normAutofit/>
          </a:bodyPr>
          <a:lstStyle/>
          <a:p>
            <a:r>
              <a:rPr lang="en-IN" sz="6600" dirty="0">
                <a:latin typeface="Agency FB" panose="020B0503020202020204" pitchFamily="34" charset="0"/>
              </a:rPr>
              <a:t>           How Can We Save Water?</a:t>
            </a:r>
          </a:p>
        </p:txBody>
      </p:sp>
      <p:sp>
        <p:nvSpPr>
          <p:cNvPr id="3" name="Content Placeholder 2">
            <a:extLst>
              <a:ext uri="{FF2B5EF4-FFF2-40B4-BE49-F238E27FC236}">
                <a16:creationId xmlns:a16="http://schemas.microsoft.com/office/drawing/2014/main" id="{A004169F-D603-4BBB-B50B-6644553EE895}"/>
              </a:ext>
            </a:extLst>
          </p:cNvPr>
          <p:cNvSpPr>
            <a:spLocks noGrp="1"/>
          </p:cNvSpPr>
          <p:nvPr>
            <p:ph idx="1"/>
          </p:nvPr>
        </p:nvSpPr>
        <p:spPr>
          <a:xfrm>
            <a:off x="7298267" y="1303867"/>
            <a:ext cx="4703233" cy="5404941"/>
          </a:xfrm>
        </p:spPr>
        <p:txBody>
          <a:bodyPr>
            <a:noAutofit/>
          </a:bodyPr>
          <a:lstStyle/>
          <a:p>
            <a:r>
              <a:rPr lang="en-US" sz="3600" dirty="0">
                <a:latin typeface="Agency FB" panose="020B0503020202020204" pitchFamily="34" charset="0"/>
              </a:rPr>
              <a:t>Think about fitting a water butt to collect rainwater off your roof. Water butts usually store about 200 litres of water. As well as being better for watering your plants, using rainwater in the garden reduces the amount of treated water you use. </a:t>
            </a:r>
          </a:p>
        </p:txBody>
      </p:sp>
      <p:pic>
        <p:nvPicPr>
          <p:cNvPr id="6" name="Picture 8" descr="See the source image">
            <a:extLst>
              <a:ext uri="{FF2B5EF4-FFF2-40B4-BE49-F238E27FC236}">
                <a16:creationId xmlns:a16="http://schemas.microsoft.com/office/drawing/2014/main" id="{43964A34-4214-4390-8DA6-08B410479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1555221"/>
            <a:ext cx="64389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72780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3.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Depth design</Template>
  <TotalTime>269</TotalTime>
  <Words>705</Words>
  <Application>Microsoft Office PowerPoint</Application>
  <PresentationFormat>Widescreen</PresentationFormat>
  <Paragraphs>47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Agency FB</vt:lpstr>
      <vt:lpstr>Arial</vt:lpstr>
      <vt:lpstr>Calibri</vt:lpstr>
      <vt:lpstr>Corbel</vt:lpstr>
      <vt:lpstr>Depth</vt:lpstr>
      <vt:lpstr>Importance of  Water    </vt:lpstr>
      <vt:lpstr>                 WHY is Water Important?</vt:lpstr>
      <vt:lpstr>If water SUDDENLY disappeared …..</vt:lpstr>
      <vt:lpstr>But what makes water so important? </vt:lpstr>
      <vt:lpstr>                            What more?</vt:lpstr>
      <vt:lpstr>           How Can We Save Water?</vt:lpstr>
      <vt:lpstr>           How Can We Save Water?</vt:lpstr>
      <vt:lpstr>           How Can We Save Water?</vt:lpstr>
      <vt:lpstr>           How Can We Save Water?</vt:lpstr>
      <vt:lpstr>           How Can We Save Water?</vt:lpstr>
      <vt:lpstr>What Would Happen if There WAS No Water?</vt:lpstr>
      <vt:lpstr>What Would Happen if There WAS No Water?</vt:lpstr>
      <vt:lpstr>         THANK YOU                                                                      By                                            Arya, Gautam and Hiya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Importance of  Water</dc:title>
  <dc:creator>Arya Rao Auroville</dc:creator>
  <cp:lastModifiedBy>Arya Rao Auroville</cp:lastModifiedBy>
  <cp:revision>7</cp:revision>
  <dcterms:created xsi:type="dcterms:W3CDTF">2021-11-07T10:12:35Z</dcterms:created>
  <dcterms:modified xsi:type="dcterms:W3CDTF">2022-02-21T04:21:57Z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